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49"/>
  </p:notesMasterIdLst>
  <p:sldIdLst>
    <p:sldId id="340" r:id="rId4"/>
    <p:sldId id="341" r:id="rId5"/>
    <p:sldId id="342" r:id="rId6"/>
    <p:sldId id="327" r:id="rId7"/>
    <p:sldId id="263" r:id="rId8"/>
    <p:sldId id="264" r:id="rId9"/>
    <p:sldId id="265" r:id="rId10"/>
    <p:sldId id="269" r:id="rId11"/>
    <p:sldId id="270" r:id="rId12"/>
    <p:sldId id="274" r:id="rId13"/>
    <p:sldId id="275" r:id="rId14"/>
    <p:sldId id="352" r:id="rId15"/>
    <p:sldId id="35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54" r:id="rId26"/>
    <p:sldId id="287" r:id="rId27"/>
    <p:sldId id="288" r:id="rId28"/>
    <p:sldId id="291" r:id="rId29"/>
    <p:sldId id="355" r:id="rId30"/>
    <p:sldId id="293" r:id="rId31"/>
    <p:sldId id="294" r:id="rId32"/>
    <p:sldId id="356" r:id="rId33"/>
    <p:sldId id="357" r:id="rId34"/>
    <p:sldId id="296" r:id="rId35"/>
    <p:sldId id="297" r:id="rId36"/>
    <p:sldId id="298" r:id="rId37"/>
    <p:sldId id="369" r:id="rId38"/>
    <p:sldId id="358" r:id="rId39"/>
    <p:sldId id="368" r:id="rId40"/>
    <p:sldId id="301" r:id="rId41"/>
    <p:sldId id="302" r:id="rId42"/>
    <p:sldId id="370" r:id="rId43"/>
    <p:sldId id="359" r:id="rId44"/>
    <p:sldId id="360" r:id="rId45"/>
    <p:sldId id="315" r:id="rId46"/>
    <p:sldId id="316" r:id="rId47"/>
    <p:sldId id="31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8" autoAdjust="0"/>
    <p:restoredTop sz="81973" autoAdjust="0"/>
  </p:normalViewPr>
  <p:slideViewPr>
    <p:cSldViewPr snapToGrid="0">
      <p:cViewPr varScale="1">
        <p:scale>
          <a:sx n="99" d="100"/>
          <a:sy n="99" d="100"/>
        </p:scale>
        <p:origin x="2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C0FC0-1ED9-4583-B3AE-03CD5DF8692D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FA76-1384-43C2-9507-EC1C247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47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identifier col</a:t>
            </a:r>
          </a:p>
          <a:p>
            <a:r>
              <a:rPr lang="en-US" baseline="0" dirty="0"/>
              <a:t>2 y binary and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you can combine independent voters with someone that didn’t register.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75">
                <a:solidFill>
                  <a:prstClr val="black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7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586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32519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3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1682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4"/>
            <a:ext cx="4629150" cy="507843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81"/>
            <a:ext cx="2949178" cy="5064369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9128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7"/>
            <a:ext cx="2949178" cy="497996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9014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5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3989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5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9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34702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33281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53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3152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275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30332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895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1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55418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7091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78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374030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4016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49878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47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3926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4293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63000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8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458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1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0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8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6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0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8389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0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9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055" y="5355021"/>
            <a:ext cx="8544910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prstClr val="white"/>
                </a:solidFill>
              </a:rPr>
              <a:t>There are many libraries to perform pre-processing steps.  You are free to use whichever you want. We will use a robust packages called variable treatment (</a:t>
            </a:r>
            <a:r>
              <a:rPr lang="en-US" i="1" dirty="0" err="1">
                <a:solidFill>
                  <a:prstClr val="white"/>
                </a:solidFill>
              </a:rPr>
              <a:t>vtreat</a:t>
            </a:r>
            <a:r>
              <a:rPr lang="en-US" i="1" dirty="0">
                <a:solidFill>
                  <a:prstClr val="white"/>
                </a:solidFill>
              </a:rPr>
              <a:t>).  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78336"/>
              </p:ext>
            </p:extLst>
          </p:nvPr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69332"/>
              </p:ext>
            </p:extLst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472" y="1558151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Dummy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68516"/>
              </p:ext>
            </p:extLst>
          </p:nvPr>
        </p:nvGraphicFramePr>
        <p:xfrm>
          <a:off x="597118" y="1901622"/>
          <a:ext cx="7915515" cy="1536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Profession_Nurse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Profession_Manager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Profession_Student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Affiliation_I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Affiliation_Missing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CU27E792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4562" y="3444754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Applying Judgment: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88059"/>
              </p:ext>
            </p:extLst>
          </p:nvPr>
        </p:nvGraphicFramePr>
        <p:xfrm>
          <a:off x="597118" y="3867057"/>
          <a:ext cx="7915515" cy="1525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9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Profession_LowCount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Profession_Manager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900" u="none" strike="noStrike" kern="1200" dirty="0" err="1">
                          <a:effectLst/>
                        </a:rPr>
                        <a:t>Affiliation_IndependentMissing</a:t>
                      </a:r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CU27E792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Never throw the “kitchen sink” at an </a:t>
            </a:r>
            <a:r>
              <a:rPr lang="en-US" dirty="0" err="1">
                <a:solidFill>
                  <a:prstClr val="white"/>
                </a:solidFill>
              </a:rPr>
              <a:t>algo</a:t>
            </a:r>
            <a:r>
              <a:rPr lang="en-US" dirty="0">
                <a:solidFill>
                  <a:prstClr val="white"/>
                </a:solidFill>
              </a:rPr>
              <a:t>, exercise your problem knowledge to reduce the number of vectors.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24AD95A-25F7-1F49-BE17-34C2139E82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2293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905000"/>
            <a:ext cx="7772400" cy="4800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outlier is an observation that is “extreme”, being distant from the rest of the data (definition of “distant” is deliberately vague)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Outliers can have disproportionate influence on models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important step in data pre-processing/EDA is detecting outliers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Once detected, domain knowledge is required to determine if it is an error, or truly extreme.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Correct them to a more normal (</a:t>
            </a:r>
            <a:r>
              <a:rPr lang="en-US" altLang="en-US" dirty="0" err="1">
                <a:solidFill>
                  <a:prstClr val="black"/>
                </a:solidFill>
                <a:latin typeface="Franklin Gothic Book" pitchFamily="34" charset="0"/>
              </a:rPr>
              <a:t>avg</a:t>
            </a:r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) value?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Remove the record altogether?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9F66DD8-0F51-2D42-B29F-C4AF8B8C49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2833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8288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In some contexts, finding outliers is the purpose of the DM exercise (airport security screening). This is called “anomaly detection”. </a:t>
            </a:r>
            <a:endParaRPr lang="en-US" altLang="en-US" dirty="0">
              <a:solidFill>
                <a:prstClr val="black"/>
              </a:solidFill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AD449D-93A9-F141-BBA4-1084F0FA02F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3758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17967"/>
              </p:ext>
            </p:extLst>
          </p:nvPr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07685"/>
              </p:ext>
            </p:extLst>
          </p:nvPr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87531"/>
              </p:ext>
            </p:extLst>
          </p:nvPr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49131"/>
              </p:ext>
            </p:extLst>
          </p:nvPr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454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Using regular season stats predict the championship outcome: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4231095" y="2680607"/>
            <a:ext cx="3200400" cy="1199629"/>
            <a:chOff x="2514600" y="2356964"/>
            <a:chExt cx="3200400" cy="11996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Total Rebounds (2017-18): 705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Total Games: 82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LBJ triple doubles: 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Example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7839"/>
              </p:ext>
            </p:extLst>
          </p:nvPr>
        </p:nvGraphicFramePr>
        <p:xfrm>
          <a:off x="381000" y="4592320"/>
          <a:ext cx="85142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71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060355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27235696"/>
                    </a:ext>
                  </a:extLst>
                </a:gridCol>
                <a:gridCol w="4333327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Rebounds per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Simple</a:t>
                      </a:r>
                      <a:r>
                        <a:rPr lang="en-US" sz="1400" baseline="0" dirty="0"/>
                        <a:t> ratio of two team level stats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 of Games</a:t>
                      </a:r>
                      <a:r>
                        <a:rPr lang="en-US" baseline="0" dirty="0"/>
                        <a:t> that Lebron James has a “triple double”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10/82</a:t>
                      </a:r>
                      <a:r>
                        <a:rPr lang="en-US" sz="1400" baseline="0" dirty="0"/>
                        <a:t> = 12%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Capturing information about the best 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player’s performance e.g. getting double digit stats in 3 of assists, blocks, points, rebounds, or steals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1148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785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BEFA20D-1BAD-AC4E-A20E-37BF6CD2F82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86631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replacement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BE4D09F-7E7D-4444-9D34-BD057638414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259" y="1104904"/>
            <a:ext cx="67220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Most of the time we will use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to clean data…its faster and easier.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7141" y="1600200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522475"/>
            <a:ext cx="384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Replace that value with the mean average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8731" y="2522475"/>
            <a:ext cx="43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categorical variables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4" y="3539523"/>
            <a:ext cx="1485142" cy="2293719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002221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9682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936126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3067"/>
          <a:stretch/>
        </p:blipFill>
        <p:spPr>
          <a:xfrm>
            <a:off x="4905868" y="3673365"/>
            <a:ext cx="2317891" cy="204951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013434" y="4950372"/>
            <a:ext cx="1277007" cy="346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3186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E1D736-F08E-C446-B47C-08BCAF7C636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9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Flags-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28728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6841" y="2238698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89" y="2233443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factor level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64" y="3936945"/>
            <a:ext cx="1506946" cy="197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46" y="3910176"/>
            <a:ext cx="1964285" cy="1866767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128348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5809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062253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96970" y="515006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39763" y="4487915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2682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05924" y="4361784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B24DC2B-6F5B-4441-AF65-6B692EB5724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256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 animBg="1"/>
      <p:bldP spid="26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716" y="1200155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207159"/>
            <a:ext cx="38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numeric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089" y="2201904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each factor level, will create dummy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925" y="5328745"/>
            <a:ext cx="7520151" cy="56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Beware!  Since some algorithms don’t care,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will return ALL dummy variables and not drop one to represent all 0s.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112579" y="3925616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854" y="3389586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72CC-AA62-064A-AF71-203412A6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02407"/>
            <a:ext cx="2279346" cy="2053028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3652344" y="3904595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7BDF67-37A1-404B-9CDE-43E8DE42A07D}"/>
              </a:ext>
            </a:extLst>
          </p:cNvPr>
          <p:cNvSpPr/>
          <p:nvPr/>
        </p:nvSpPr>
        <p:spPr>
          <a:xfrm>
            <a:off x="6351639" y="3108304"/>
            <a:ext cx="976145" cy="2418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FBBAD97-4D7C-5544-A085-F63C2233E0E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E474B-36D8-C042-B705-50930602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76" y="2755273"/>
            <a:ext cx="796909" cy="22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/>
      <p:bldP spid="2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45A3-BF92-493C-BBD2-A216529F9E73}"/>
              </a:ext>
            </a:extLst>
          </p:cNvPr>
          <p:cNvSpPr txBox="1"/>
          <p:nvPr/>
        </p:nvSpPr>
        <p:spPr>
          <a:xfrm>
            <a:off x="3207859" y="2768081"/>
            <a:ext cx="24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CatN</a:t>
            </a:r>
            <a:r>
              <a:rPr lang="en-US" sz="1050" b="1" u="sng" dirty="0">
                <a:solidFill>
                  <a:schemeClr val="tx2"/>
                </a:solidFill>
              </a:rPr>
              <a:t> (Numeric):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X equals A &amp; Y equals 1: (1/3) minus</a:t>
            </a:r>
          </a:p>
          <a:p>
            <a:r>
              <a:rPr lang="en-US" sz="1200" dirty="0">
                <a:solidFill>
                  <a:schemeClr val="tx2"/>
                </a:solidFill>
              </a:rPr>
              <a:t>Overall Y value  equals 1: (3/7)</a:t>
            </a:r>
          </a:p>
          <a:p>
            <a:r>
              <a:rPr lang="en-US" sz="1200" dirty="0">
                <a:solidFill>
                  <a:schemeClr val="tx2"/>
                </a:solidFill>
              </a:rPr>
              <a:t>0.33 - .42 =</a:t>
            </a:r>
          </a:p>
          <a:p>
            <a:r>
              <a:rPr lang="en-US" sz="1200" dirty="0">
                <a:solidFill>
                  <a:schemeClr val="tx2"/>
                </a:solidFill>
              </a:rPr>
              <a:t>  -0.0952381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7D381-667F-8B46-BDF9-03FBCDFC1DE4}"/>
              </a:ext>
            </a:extLst>
          </p:cNvPr>
          <p:cNvSpPr/>
          <p:nvPr/>
        </p:nvSpPr>
        <p:spPr>
          <a:xfrm>
            <a:off x="6813755" y="3195484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65328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971040" y="4978400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925C-866E-F740-94DC-3D789AC9C821}"/>
              </a:ext>
            </a:extLst>
          </p:cNvPr>
          <p:cNvSpPr txBox="1"/>
          <p:nvPr/>
        </p:nvSpPr>
        <p:spPr>
          <a:xfrm>
            <a:off x="6133939" y="247344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propensity of A to Y=1 is less than average Y’s </a:t>
            </a:r>
            <a:r>
              <a:rPr lang="en-US" sz="1200" b="1" u="sng" dirty="0" err="1">
                <a:solidFill>
                  <a:schemeClr val="tx2"/>
                </a:solidFill>
              </a:rPr>
              <a:t>occurence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66956-10F0-8E5A-DBB6-EE5C43AFD2F5}"/>
              </a:ext>
            </a:extLst>
          </p:cNvPr>
          <p:cNvSpPr/>
          <p:nvPr/>
        </p:nvSpPr>
        <p:spPr>
          <a:xfrm>
            <a:off x="1801466" y="4177764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049D1-D8B9-B122-A114-A88E1F0795F5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is the propensity for success difference between overall success in a category level compared to overall occurrence of success?</a:t>
            </a:r>
          </a:p>
        </p:txBody>
      </p:sp>
    </p:spTree>
    <p:extLst>
      <p:ext uri="{BB962C8B-B14F-4D97-AF65-F5344CB8AC3E}">
        <p14:creationId xmlns:p14="http://schemas.microsoft.com/office/powerpoint/2010/main" val="17426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3" grpId="1" animBg="1"/>
      <p:bldP spid="25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D278A3-EA31-48A7-96CA-F4A59A27D8E1}"/>
              </a:ext>
            </a:extLst>
          </p:cNvPr>
          <p:cNvSpPr txBox="1"/>
          <p:nvPr/>
        </p:nvSpPr>
        <p:spPr>
          <a:xfrm>
            <a:off x="3207859" y="3243033"/>
            <a:ext cx="225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CatD</a:t>
            </a:r>
            <a:r>
              <a:rPr lang="en-US" sz="1200" b="1" u="sng" dirty="0">
                <a:solidFill>
                  <a:schemeClr val="tx2"/>
                </a:solidFill>
              </a:rPr>
              <a:t> (Deviation):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B </a:t>
            </a:r>
            <a:r>
              <a:rPr lang="en-US" sz="1200" dirty="0" err="1">
                <a:solidFill>
                  <a:schemeClr val="tx2"/>
                </a:solidFill>
              </a:rPr>
              <a:t>sd</a:t>
            </a:r>
            <a:r>
              <a:rPr lang="en-US" sz="1200" dirty="0">
                <a:solidFill>
                  <a:schemeClr val="tx2"/>
                </a:solidFill>
              </a:rPr>
              <a:t>(c(0,1)) = 0.7071068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346B29-38CF-7247-A02A-A5574441CB2C}"/>
              </a:ext>
            </a:extLst>
          </p:cNvPr>
          <p:cNvSpPr/>
          <p:nvPr/>
        </p:nvSpPr>
        <p:spPr>
          <a:xfrm>
            <a:off x="7580935" y="3436292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98320" y="481584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51AA6-1D1E-A449-B804-6B87F8109456}"/>
              </a:ext>
            </a:extLst>
          </p:cNvPr>
          <p:cNvSpPr/>
          <p:nvPr/>
        </p:nvSpPr>
        <p:spPr>
          <a:xfrm>
            <a:off x="1798320" y="498856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B117D-E5A4-0041-B8E9-9D7FB5AD11C2}"/>
              </a:ext>
            </a:extLst>
          </p:cNvPr>
          <p:cNvSpPr txBox="1"/>
          <p:nvPr/>
        </p:nvSpPr>
        <p:spPr>
          <a:xfrm>
            <a:off x="5981539" y="2107681"/>
            <a:ext cx="247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standard deviation of Y for level B captures the relationship’s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014B-BA47-348E-5D5A-2DD3BD230E10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diffuse is success within a category level?</a:t>
            </a:r>
          </a:p>
        </p:txBody>
      </p:sp>
    </p:spTree>
    <p:extLst>
      <p:ext uri="{BB962C8B-B14F-4D97-AF65-F5344CB8AC3E}">
        <p14:creationId xmlns:p14="http://schemas.microsoft.com/office/powerpoint/2010/main" val="814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 animBg="1"/>
      <p:bldP spid="21" grpId="1" animBg="1"/>
      <p:bldP spid="26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EF8BC-0250-44E9-8485-F44DB9433511}"/>
              </a:ext>
            </a:extLst>
          </p:cNvPr>
          <p:cNvSpPr txBox="1"/>
          <p:nvPr/>
        </p:nvSpPr>
        <p:spPr>
          <a:xfrm>
            <a:off x="3207859" y="3608181"/>
            <a:ext cx="247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Cat P (Prevalence):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C Occurred (2/7) = 0.2857143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193871-EAF4-0D49-AF10-15D18E01E9D6}"/>
              </a:ext>
            </a:extLst>
          </p:cNvPr>
          <p:cNvSpPr/>
          <p:nvPr/>
        </p:nvSpPr>
        <p:spPr>
          <a:xfrm>
            <a:off x="5997678" y="3952109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511040"/>
            <a:ext cx="172720" cy="19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808480" y="5161280"/>
            <a:ext cx="12192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E5E1E-9D9E-9B4D-AE12-D9E1AA739BC7}"/>
              </a:ext>
            </a:extLst>
          </p:cNvPr>
          <p:cNvSpPr txBox="1"/>
          <p:nvPr/>
        </p:nvSpPr>
        <p:spPr>
          <a:xfrm>
            <a:off x="5981539" y="210768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How </a:t>
            </a:r>
            <a:r>
              <a:rPr lang="en-US" sz="1200" b="1" u="sng" dirty="0" err="1">
                <a:solidFill>
                  <a:schemeClr val="tx2"/>
                </a:solidFill>
              </a:rPr>
              <a:t>prevelant</a:t>
            </a:r>
            <a:r>
              <a:rPr lang="en-US" sz="1200" b="1" u="sng" dirty="0">
                <a:solidFill>
                  <a:schemeClr val="tx2"/>
                </a:solidFill>
              </a:rPr>
              <a:t> is C among all observations i.e. is it a rare event?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CCA6E-99C5-353E-09A8-E7BD840250B9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Overall, how prevalent is a category level regardless of the outcome among all observations?</a:t>
            </a:r>
          </a:p>
        </p:txBody>
      </p:sp>
    </p:spTree>
    <p:extLst>
      <p:ext uri="{BB962C8B-B14F-4D97-AF65-F5344CB8AC3E}">
        <p14:creationId xmlns:p14="http://schemas.microsoft.com/office/powerpoint/2010/main" val="1654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2" grpId="1" animBg="1"/>
      <p:bldP spid="25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Non-Informative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43016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sp>
        <p:nvSpPr>
          <p:cNvPr id="7" name="Isosceles Triangle 6"/>
          <p:cNvSpPr/>
          <p:nvPr/>
        </p:nvSpPr>
        <p:spPr>
          <a:xfrm rot="5400000">
            <a:off x="1072052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699" y="3619856"/>
            <a:ext cx="21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fake example, since z contains a constant value an algorithm can’t learn from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2793781"/>
            <a:ext cx="1379088" cy="2298481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3352797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0" y="3413398"/>
            <a:ext cx="4075794" cy="1059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8124" y="3011214"/>
            <a:ext cx="3815255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Z is automatically dropped.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35AAF42-A5BB-124B-9B2D-1E698B9CD1B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94596" y="1445172"/>
            <a:ext cx="23774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Original Data</a:t>
            </a:r>
          </a:p>
        </p:txBody>
      </p:sp>
      <p:sp>
        <p:nvSpPr>
          <p:cNvPr id="12" name="Chevron 11"/>
          <p:cNvSpPr/>
          <p:nvPr/>
        </p:nvSpPr>
        <p:spPr>
          <a:xfrm>
            <a:off x="2308773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Design a Treatment Plan</a:t>
            </a:r>
          </a:p>
        </p:txBody>
      </p:sp>
      <p:sp>
        <p:nvSpPr>
          <p:cNvPr id="13" name="Chevron 12"/>
          <p:cNvSpPr/>
          <p:nvPr/>
        </p:nvSpPr>
        <p:spPr>
          <a:xfrm>
            <a:off x="4522950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Apply the plan to the original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prstClr val="white"/>
                </a:solidFill>
              </a:rPr>
              <a:t> test sets</a:t>
            </a:r>
          </a:p>
        </p:txBody>
      </p:sp>
      <p:sp>
        <p:nvSpPr>
          <p:cNvPr id="14" name="Chevron 13"/>
          <p:cNvSpPr/>
          <p:nvPr/>
        </p:nvSpPr>
        <p:spPr>
          <a:xfrm>
            <a:off x="6737127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Get data ready for modeling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787" y="5234152"/>
            <a:ext cx="8308427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Almost always drop </a:t>
            </a:r>
            <a:r>
              <a:rPr lang="en-US" dirty="0" err="1">
                <a:solidFill>
                  <a:prstClr val="white"/>
                </a:solidFill>
              </a:rPr>
              <a:t>cat_D</a:t>
            </a:r>
            <a:r>
              <a:rPr lang="en-US" dirty="0">
                <a:solidFill>
                  <a:prstClr val="white"/>
                </a:solidFill>
              </a:rPr>
              <a:t> variables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When possible design a treatment plan on </a:t>
            </a:r>
            <a:r>
              <a:rPr lang="en-US" i="1" dirty="0">
                <a:solidFill>
                  <a:prstClr val="white"/>
                </a:solidFill>
              </a:rPr>
              <a:t>separate data </a:t>
            </a:r>
            <a:r>
              <a:rPr lang="en-US" dirty="0">
                <a:solidFill>
                  <a:prstClr val="white"/>
                </a:solidFill>
              </a:rPr>
              <a:t>than the training &amp; test sets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71600" y="2774731"/>
            <a:ext cx="4808483" cy="1292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specifying a plan you need to pass in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column names of informative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name of the Y or Response Variable.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822028" y="2033752"/>
            <a:ext cx="299545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00780-C506-4B21-AB60-5B24B49053EA}"/>
              </a:ext>
            </a:extLst>
          </p:cNvPr>
          <p:cNvSpPr txBox="1"/>
          <p:nvPr/>
        </p:nvSpPr>
        <p:spPr>
          <a:xfrm>
            <a:off x="417787" y="4957153"/>
            <a:ext cx="1086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Best Practices: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D9FB198-E584-674B-A68D-850726BFF8C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3148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4326" y="5514980"/>
            <a:ext cx="8515349" cy="600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other ML workflows like CRISP-DM.  You are free to use any that you have familiarity with.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Identify outliers, data integrity issues, target leakage, missing, and NA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41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Sampling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Why?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8F100D21-DE0F-7F4E-A26C-853C4CC8B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D1D92-D441-5AC4-354C-87322FB36F3E}"/>
              </a:ext>
            </a:extLst>
          </p:cNvPr>
          <p:cNvSpPr txBox="1"/>
          <p:nvPr/>
        </p:nvSpPr>
        <p:spPr>
          <a:xfrm>
            <a:off x="4769780" y="3134408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Some model types require all numeric values, others need normalization, and others need to account for missing etc.</a:t>
            </a:r>
          </a:p>
          <a:p>
            <a:r>
              <a:rPr lang="en-US" sz="1200" dirty="0">
                <a:solidFill>
                  <a:prstClr val="black"/>
                </a:solidFill>
              </a:rPr>
              <a:t>Also feature engineering can help improve model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EA22D-5846-2E0C-F323-26146B918B2A}"/>
              </a:ext>
            </a:extLst>
          </p:cNvPr>
          <p:cNvSpPr txBox="1"/>
          <p:nvPr/>
        </p:nvSpPr>
        <p:spPr>
          <a:xfrm>
            <a:off x="4786381" y="3748768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Machine learning algorithms help identify complex historical patterns and then apply them in the future (prediction &amp; classification)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2D555-B267-BD52-899C-B6A6DC397FD4}"/>
              </a:ext>
            </a:extLst>
          </p:cNvPr>
          <p:cNvSpPr txBox="1"/>
          <p:nvPr/>
        </p:nvSpPr>
        <p:spPr>
          <a:xfrm>
            <a:off x="4786381" y="4452973"/>
            <a:ext cx="437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Helps identify which model is best, i.e. most accurate, fastest, </a:t>
            </a:r>
            <a:r>
              <a:rPr lang="en-US" sz="1200" dirty="0" err="1">
                <a:solidFill>
                  <a:prstClr val="black"/>
                </a:solidFill>
              </a:rPr>
              <a:t>simplist</a:t>
            </a:r>
            <a:r>
              <a:rPr lang="en-US" sz="1200" dirty="0">
                <a:solidFill>
                  <a:prstClr val="black"/>
                </a:solidFill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219241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does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4309450" y="1540121"/>
            <a:ext cx="393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this name as the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Donor Bureau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5" y="1385862"/>
            <a:ext cx="8146998" cy="400594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C4F0970-CB0E-B549-A2CC-7B8CF4ADCE1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74041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Founded in 2011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DonorBureau spun out of a direct mail agency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Works with non-profits to optimize their direct mail fundraising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Data Stats: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900M past mail transactions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140M past donations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40M individuals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454B07D-CCEA-5E44-87B4-7602DA3E535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37028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74" y="974092"/>
            <a:ext cx="6073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Open </a:t>
            </a:r>
            <a:r>
              <a:rPr lang="en-US" sz="2800" b="1" dirty="0" err="1">
                <a:solidFill>
                  <a:prstClr val="black"/>
                </a:solidFill>
              </a:rPr>
              <a:t>A_DataPreProcessingEngineering</a:t>
            </a:r>
            <a:r>
              <a:rPr lang="en-US" sz="2800" b="1" dirty="0">
                <a:solidFill>
                  <a:prstClr val="black"/>
                </a:solidFill>
              </a:rPr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1857" y="1429162"/>
          <a:ext cx="387411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rowID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Appended</a:t>
                      </a:r>
                      <a:r>
                        <a:rPr lang="en-US" baseline="0" dirty="0"/>
                        <a:t> Row ID - </a:t>
                      </a:r>
                      <a:r>
                        <a:rPr lang="en-US" baseline="0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uniqueID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– </a:t>
                      </a:r>
                      <a:r>
                        <a:rPr lang="en-US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 group to anonymize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Y/N if they own a </a:t>
                      </a:r>
                      <a:r>
                        <a:rPr lang="en-US" dirty="0" err="1"/>
                        <a:t>hom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children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Household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Wealth rating uses median family income and population statistics from each area to index relative wealth within each state. The segments are denoted 0-9, with 9 being the highest wealth group and zero being the lowest. Each rating has a different meaning within each state.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7864" y="1454916"/>
          <a:ext cx="4855777" cy="46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253">
                <a:tc>
                  <a:txBody>
                    <a:bodyPr/>
                    <a:lstStyle/>
                    <a:p>
                      <a:r>
                        <a:rPr lang="en-US" sz="1200" b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Home Value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Icmed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Icavg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Family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IC15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earning less than $15K in potential donor's neighborhood.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NUMPROM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Lifetime # of promotions received to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30">
                <a:tc>
                  <a:txBody>
                    <a:bodyPr/>
                    <a:lstStyle/>
                    <a:p>
                      <a:r>
                        <a:rPr lang="en-US" sz="1200" dirty="0"/>
                        <a:t>RAMNTALL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lifetime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03">
                <a:tc>
                  <a:txBody>
                    <a:bodyPr/>
                    <a:lstStyle/>
                    <a:p>
                      <a:r>
                        <a:rPr lang="en-US" sz="1200" dirty="0"/>
                        <a:t>MAXRAMNT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largest gift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r>
                        <a:rPr lang="en-US" sz="1200" dirty="0"/>
                        <a:t>LASTGIFT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most recent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r>
                        <a:rPr lang="en-US" sz="1200" dirty="0"/>
                        <a:t>TOTALMONTHS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from last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01">
                <a:tc>
                  <a:txBody>
                    <a:bodyPr/>
                    <a:lstStyle/>
                    <a:p>
                      <a:r>
                        <a:rPr lang="en-US" sz="1200" dirty="0"/>
                        <a:t>TIMELAG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between first and second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AVGGIFT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dollar amount of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Y1_Donation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Y/N did they donate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Y2_DonatedAmt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Dollar </a:t>
                      </a:r>
                      <a:r>
                        <a:rPr lang="en-US" sz="1200" dirty="0" err="1"/>
                        <a:t>Amt</a:t>
                      </a:r>
                      <a:r>
                        <a:rPr lang="en-US" sz="1200" dirty="0"/>
                        <a:t> of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0D8ACA-7FE5-A84D-AD9C-A78CA17BAD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9014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742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 model?</a:t>
            </a:r>
          </a:p>
        </p:txBody>
      </p:sp>
      <p:sp>
        <p:nvSpPr>
          <p:cNvPr id="8" name="Rectangle 7"/>
          <p:cNvSpPr/>
          <p:nvPr/>
        </p:nvSpPr>
        <p:spPr>
          <a:xfrm>
            <a:off x="476518" y="1692161"/>
            <a:ext cx="3890791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an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8743" y="2317530"/>
            <a:ext cx="3673366" cy="166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 set of learned patterns describing phenomena. </a:t>
            </a:r>
          </a:p>
          <a:p>
            <a:r>
              <a:rPr lang="en-US" dirty="0">
                <a:solidFill>
                  <a:prstClr val="black"/>
                </a:solidFill>
              </a:rPr>
              <a:t>Some representation of “reality”.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518" y="2317530"/>
            <a:ext cx="3869771" cy="16619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method you choose to construct the model rules. </a:t>
            </a:r>
          </a:p>
          <a:p>
            <a:r>
              <a:rPr lang="en-US" dirty="0">
                <a:solidFill>
                  <a:prstClr val="black"/>
                </a:solidFill>
              </a:rPr>
              <a:t>The way you expect to learn patterns.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algorithm produces the model object.  The predict() function needs the model object and data to make predictions. 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61136B9-246C-1344-8FEF-C30ACD45C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03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3183" y="365126"/>
            <a:ext cx="8757634" cy="591477"/>
          </a:xfrm>
        </p:spPr>
        <p:txBody>
          <a:bodyPr/>
          <a:lstStyle/>
          <a:p>
            <a:r>
              <a:rPr lang="en-US" sz="2800" dirty="0"/>
              <a:t>Dale is our analytics professional.  He looks unhappy!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85" y="1743075"/>
            <a:ext cx="5197398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2950" y="5572125"/>
            <a:ext cx="7658100" cy="528638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Force stakeholders to agree on a problem, plan and output.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Put together a plan, adjust the plan as needed…but have a plan!!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748365B-68BA-F245-A854-0923FD288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1259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10/15/24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funny business stock pho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/>
          <a:stretch/>
        </p:blipFill>
        <p:spPr bwMode="auto">
          <a:xfrm>
            <a:off x="0" y="2248524"/>
            <a:ext cx="3047892" cy="30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0597" y="1076172"/>
            <a:ext cx="599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State the problem in business terms.  </a:t>
            </a:r>
            <a:r>
              <a:rPr lang="en-US" sz="1600" i="1" dirty="0">
                <a:solidFill>
                  <a:prstClr val="black"/>
                </a:solidFill>
              </a:rPr>
              <a:t>Avoid open ended questions or just curiosity analysis.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3D9EC0-161B-074A-8CF7-24254DA6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EEABB-CDB4-E846-8F32-29F572E9F7C5}"/>
              </a:ext>
            </a:extLst>
          </p:cNvPr>
          <p:cNvSpPr txBox="1"/>
          <p:nvPr/>
        </p:nvSpPr>
        <p:spPr>
          <a:xfrm>
            <a:off x="2900597" y="1654035"/>
            <a:ext cx="624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Don’t measure things twice (multi-collinearity) like Celsius &amp; Fahrenheit in the same data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E6FD3-6C5B-B44B-9A75-FE5846B5B8F6}"/>
              </a:ext>
            </a:extLst>
          </p:cNvPr>
          <p:cNvSpPr/>
          <p:nvPr/>
        </p:nvSpPr>
        <p:spPr>
          <a:xfrm>
            <a:off x="2900596" y="2478120"/>
            <a:ext cx="6243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Understand data integrity &amp; human behavior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Customers filling out surveys are already self selecting &amp; therefore biased compared to </a:t>
            </a:r>
            <a:r>
              <a:rPr lang="en-US" sz="1600" i="1" dirty="0">
                <a:solidFill>
                  <a:prstClr val="black"/>
                </a:solidFill>
              </a:rPr>
              <a:t>all</a:t>
            </a:r>
            <a:r>
              <a:rPr lang="en-US" sz="1600" dirty="0">
                <a:solidFill>
                  <a:prstClr val="black"/>
                </a:solidFill>
              </a:rPr>
              <a:t> customers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The choice of what to measure will impact the human behavior </a:t>
            </a:r>
            <a:r>
              <a:rPr lang="en-US" sz="1600" dirty="0" err="1">
                <a:solidFill>
                  <a:prstClr val="black"/>
                </a:solidFill>
              </a:rPr>
              <a:t>ie</a:t>
            </a:r>
            <a:r>
              <a:rPr lang="en-US" sz="1600" dirty="0">
                <a:solidFill>
                  <a:prstClr val="black"/>
                </a:solidFill>
              </a:rPr>
              <a:t> AHT, or FCR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BF1E4-F1BD-5544-9FC8-7ADE1E73107D}"/>
              </a:ext>
            </a:extLst>
          </p:cNvPr>
          <p:cNvSpPr/>
          <p:nvPr/>
        </p:nvSpPr>
        <p:spPr>
          <a:xfrm>
            <a:off x="2900597" y="4040868"/>
            <a:ext cx="6243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perfection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Perfectly aligned analyses and SME  expectations seldom occur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Model perfection likely means you have an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8BE84-F0A5-2145-9EBF-25D5C269F743}"/>
              </a:ext>
            </a:extLst>
          </p:cNvPr>
          <p:cNvSpPr/>
          <p:nvPr/>
        </p:nvSpPr>
        <p:spPr>
          <a:xfrm>
            <a:off x="2900596" y="5357393"/>
            <a:ext cx="6243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data leak &amp; misunderstanding of the project!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Including “expired” patients when predicting hospital readmissions</a:t>
            </a:r>
          </a:p>
        </p:txBody>
      </p:sp>
    </p:spTree>
    <p:extLst>
      <p:ext uri="{BB962C8B-B14F-4D97-AF65-F5344CB8AC3E}">
        <p14:creationId xmlns:p14="http://schemas.microsoft.com/office/powerpoint/2010/main" val="2059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5527</Words>
  <Application>Microsoft Macintosh PowerPoint</Application>
  <PresentationFormat>On-screen Show (4:3)</PresentationFormat>
  <Paragraphs>2580</Paragraphs>
  <Slides>45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1_Office Theme</vt:lpstr>
      <vt:lpstr>2_Office Theme</vt:lpstr>
      <vt:lpstr>3_Office Theme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What is a model?</vt:lpstr>
      <vt:lpstr>What is a model?</vt:lpstr>
      <vt:lpstr>Vocabulary</vt:lpstr>
      <vt:lpstr>Dale is our analytics professional.  He looks unhappy!</vt:lpstr>
      <vt:lpstr>Common Pitfalls</vt:lpstr>
      <vt:lpstr>Modeling Process</vt:lpstr>
      <vt:lpstr>PreProcessing</vt:lpstr>
      <vt:lpstr>Dummy Variables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Detecting Outliers</vt:lpstr>
      <vt:lpstr>Detecting Outliers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Variable Treatment: library(vtreat)</vt:lpstr>
      <vt:lpstr>Vtreat adjusts data in many ways.</vt:lpstr>
      <vt:lpstr>Mean Imputation - PreProcessing</vt:lpstr>
      <vt:lpstr>Missing Flags- PreProcessing</vt:lpstr>
      <vt:lpstr>Dummy Variables - PreProcessing</vt:lpstr>
      <vt:lpstr>Vtreat Engineered CAT Variables Example</vt:lpstr>
      <vt:lpstr>Vtreat Engineered CAT Variables Example</vt:lpstr>
      <vt:lpstr>Vtreat Engineered CAT Variables Example</vt:lpstr>
      <vt:lpstr>Non-Informative Check</vt:lpstr>
      <vt:lpstr>Vtreat summary</vt:lpstr>
      <vt:lpstr>REVIEW: Informative Variables</vt:lpstr>
      <vt:lpstr>REVIEW: Informative Variables</vt:lpstr>
      <vt:lpstr>REVIEW: Outcome/Target Variable</vt:lpstr>
      <vt:lpstr>Meet Donor Bureau</vt:lpstr>
      <vt:lpstr>Company Overview</vt:lpstr>
      <vt:lpstr>Let’s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Process</dc:title>
  <dc:creator>Edward Kwartler</dc:creator>
  <cp:lastModifiedBy>Ted Kwartler</cp:lastModifiedBy>
  <cp:revision>58</cp:revision>
  <dcterms:created xsi:type="dcterms:W3CDTF">2018-09-09T20:06:05Z</dcterms:created>
  <dcterms:modified xsi:type="dcterms:W3CDTF">2024-10-15T17:07:18Z</dcterms:modified>
</cp:coreProperties>
</file>